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notesMasterIdLst>
    <p:notesMasterId r:id="rId25"/>
  </p:notesMasterIdLst>
  <p:sldIdLst>
    <p:sldId id="256" r:id="rId2"/>
    <p:sldId id="264" r:id="rId3"/>
    <p:sldId id="271" r:id="rId4"/>
    <p:sldId id="267" r:id="rId5"/>
    <p:sldId id="258" r:id="rId6"/>
    <p:sldId id="262" r:id="rId7"/>
    <p:sldId id="268" r:id="rId8"/>
    <p:sldId id="263" r:id="rId9"/>
    <p:sldId id="261" r:id="rId10"/>
    <p:sldId id="269" r:id="rId11"/>
    <p:sldId id="259" r:id="rId12"/>
    <p:sldId id="260" r:id="rId13"/>
    <p:sldId id="273" r:id="rId14"/>
    <p:sldId id="287" r:id="rId15"/>
    <p:sldId id="289" r:id="rId16"/>
    <p:sldId id="283" r:id="rId17"/>
    <p:sldId id="284" r:id="rId18"/>
    <p:sldId id="285" r:id="rId19"/>
    <p:sldId id="290" r:id="rId20"/>
    <p:sldId id="291" r:id="rId21"/>
    <p:sldId id="292" r:id="rId22"/>
    <p:sldId id="293" r:id="rId23"/>
    <p:sldId id="286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54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500388-6A19-4825-8797-6B0F4042CD84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EFD600-DB6C-4951-A093-66391C5F8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97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398AA9-4A74-469F-9710-4A7124BC9CD9}" type="slidenum">
              <a:rPr lang="en-US"/>
              <a:pPr/>
              <a:t>3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57200" y="719138"/>
            <a:ext cx="64008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5471" y="4560239"/>
            <a:ext cx="5364260" cy="4321535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lIns="96197" tIns="48099" rIns="96197" bIns="48099"/>
          <a:lstStyle/>
          <a:p>
            <a:r>
              <a:rPr lang="en-US" b="1" dirty="0">
                <a:latin typeface="Arial" charset="0"/>
              </a:rPr>
              <a:t>Rationale:</a:t>
            </a:r>
            <a:r>
              <a:rPr lang="en-US" dirty="0">
                <a:latin typeface="Arial" charset="0"/>
              </a:rPr>
              <a:t>  This slide previews the five steps of the writing process.  Each element forms a part of a successful writing experience.  </a:t>
            </a:r>
          </a:p>
          <a:p>
            <a:endParaRPr lang="en-US" dirty="0">
              <a:latin typeface="Arial" charset="0"/>
            </a:endParaRPr>
          </a:p>
          <a:p>
            <a:r>
              <a:rPr lang="en-US" b="1" dirty="0">
                <a:latin typeface="Arial" charset="0"/>
              </a:rPr>
              <a:t>Key Concept:</a:t>
            </a:r>
            <a:r>
              <a:rPr lang="en-US" dirty="0">
                <a:latin typeface="Arial" charset="0"/>
              </a:rPr>
              <a:t>  The facilitator may explain that the writing process is not necessarily sequential--a linear path from invention to proofreading.  Writers may generate a topic, collect some information, organize their notes, go back and collect more information, invent subtopics for their work, go back to organization, etc.  The writing process is </a:t>
            </a:r>
            <a:r>
              <a:rPr lang="en-US" b="1" dirty="0">
                <a:latin typeface="Arial" charset="0"/>
              </a:rPr>
              <a:t>recursive</a:t>
            </a:r>
            <a:r>
              <a:rPr lang="en-US" dirty="0">
                <a:latin typeface="Arial" charset="0"/>
              </a:rPr>
              <a:t>--it often requires going back and forth between steps to create the strongest work possible.  Knowing these steps and strategies, however, can be a great help to writers who struggle with their work.</a:t>
            </a: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The Comparison-Contrast Essay</a:t>
            </a:r>
          </a:p>
        </p:txBody>
      </p:sp>
    </p:spTree>
    <p:extLst>
      <p:ext uri="{BB962C8B-B14F-4D97-AF65-F5344CB8AC3E}">
        <p14:creationId xmlns:p14="http://schemas.microsoft.com/office/powerpoint/2010/main" val="2435909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0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567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544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5A25F033-17B2-4949-8918-BCF8DCB90E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121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617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078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451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9/14/2020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894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9/14/2020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1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9/14/2020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928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smtClean="0"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732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241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2762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Finding Your Focus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Writing Center workshop</a:t>
            </a:r>
          </a:p>
        </p:txBody>
      </p:sp>
    </p:spTree>
    <p:extLst>
      <p:ext uri="{BB962C8B-B14F-4D97-AF65-F5344CB8AC3E}">
        <p14:creationId xmlns:p14="http://schemas.microsoft.com/office/powerpoint/2010/main" val="3341154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Other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err="1">
                <a:solidFill>
                  <a:srgbClr val="FFFF00"/>
                </a:solidFill>
              </a:rPr>
              <a:t>Freewrite</a:t>
            </a:r>
            <a:r>
              <a:rPr lang="en-US" sz="2200" dirty="0"/>
              <a:t>: Take a sheet of paper and write down everything you know about the topic</a:t>
            </a:r>
          </a:p>
          <a:p>
            <a:r>
              <a:rPr lang="en-US" sz="2200" dirty="0">
                <a:solidFill>
                  <a:srgbClr val="FFFF00"/>
                </a:solidFill>
              </a:rPr>
              <a:t>The Four A’s</a:t>
            </a:r>
            <a:r>
              <a:rPr lang="en-US" sz="2200" dirty="0"/>
              <a:t>: Agree, Argue, Assumptions, Aspire to know</a:t>
            </a:r>
          </a:p>
          <a:p>
            <a:r>
              <a:rPr lang="en-US" sz="2200" dirty="0">
                <a:solidFill>
                  <a:srgbClr val="FFFF00"/>
                </a:solidFill>
              </a:rPr>
              <a:t>Journalistic Questions</a:t>
            </a:r>
            <a:r>
              <a:rPr lang="en-US" sz="2200" dirty="0"/>
              <a:t>: Who? What? Where? When? Why? How?</a:t>
            </a:r>
          </a:p>
          <a:p>
            <a:r>
              <a:rPr lang="en-US" sz="2200" dirty="0">
                <a:solidFill>
                  <a:srgbClr val="FFFF00"/>
                </a:solidFill>
              </a:rPr>
              <a:t>Pro/Con List</a:t>
            </a:r>
            <a:r>
              <a:rPr lang="en-US" sz="2200" dirty="0"/>
              <a:t>: List the benefits or positive aspects of the assignment alongside the detriments or negative aspects</a:t>
            </a:r>
          </a:p>
          <a:p>
            <a:r>
              <a:rPr lang="en-US" sz="2200" dirty="0">
                <a:solidFill>
                  <a:srgbClr val="FFFF00"/>
                </a:solidFill>
              </a:rPr>
              <a:t>Webbing</a:t>
            </a:r>
            <a:r>
              <a:rPr lang="en-US" sz="2200" dirty="0"/>
              <a:t>: Write the main topic in the center of the page. Move out from the center and jot down words and phrases you associate with the main topic</a:t>
            </a:r>
          </a:p>
          <a:p>
            <a:r>
              <a:rPr lang="en-US" sz="2200" dirty="0">
                <a:solidFill>
                  <a:srgbClr val="FFFF00"/>
                </a:solidFill>
              </a:rPr>
              <a:t>Venn Diagram </a:t>
            </a:r>
            <a:r>
              <a:rPr lang="en-US" sz="2200" dirty="0"/>
              <a:t>(For compare/contrast papers): Use two circles to represent two different topics and determine where they overlap</a:t>
            </a:r>
          </a:p>
        </p:txBody>
      </p:sp>
    </p:spTree>
    <p:extLst>
      <p:ext uri="{BB962C8B-B14F-4D97-AF65-F5344CB8AC3E}">
        <p14:creationId xmlns:p14="http://schemas.microsoft.com/office/powerpoint/2010/main" val="1449268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Step Three: </a:t>
            </a:r>
            <a:br>
              <a:rPr lang="en-US" dirty="0"/>
            </a:br>
            <a:r>
              <a:rPr lang="en-US" dirty="0"/>
              <a:t>Create an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Use an outline to make sure that you stay focused throughout your paper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This does not need to be formal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It can guide through your paragraphs and help you transition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Everything in the body will support the focus statement</a:t>
            </a:r>
          </a:p>
        </p:txBody>
      </p:sp>
    </p:spTree>
    <p:extLst>
      <p:ext uri="{BB962C8B-B14F-4D97-AF65-F5344CB8AC3E}">
        <p14:creationId xmlns:p14="http://schemas.microsoft.com/office/powerpoint/2010/main" val="3396007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Thesis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Develop a thesis statement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/>
              <a:t> Include all of your key points in one or two concise sentences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/>
              <a:t>Let your reader know where your paper is leading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/>
              <a:t>Do not confuse a thesis statement with a purpose statement </a:t>
            </a:r>
            <a:r>
              <a:rPr lang="en-US" sz="3600" i="1" dirty="0"/>
              <a:t>(ex.: The purpose of this paper is to . . .) </a:t>
            </a:r>
            <a:r>
              <a:rPr lang="en-US" sz="3600" dirty="0"/>
              <a:t>or a research statement </a:t>
            </a:r>
            <a:r>
              <a:rPr lang="en-US" sz="3600" i="1" dirty="0"/>
              <a:t>(ex.: In this paper I will . . . 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64781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Learning to Read Critically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34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To demonstrate your knowledge of a subject.</a:t>
            </a:r>
          </a:p>
          <a:p>
            <a:r>
              <a:rPr lang="en-US" sz="3200" dirty="0"/>
              <a:t>To familiarize yourself with various methods and styles of discourse.</a:t>
            </a:r>
          </a:p>
          <a:p>
            <a:r>
              <a:rPr lang="en-US" sz="3200" dirty="0"/>
              <a:t>To evaluate the validity of an individual’s claims.</a:t>
            </a:r>
          </a:p>
          <a:p>
            <a:r>
              <a:rPr lang="en-US" sz="3200" dirty="0"/>
              <a:t>To form judgments about the text and understand it.</a:t>
            </a:r>
          </a:p>
        </p:txBody>
      </p:sp>
    </p:spTree>
    <p:extLst>
      <p:ext uri="{BB962C8B-B14F-4D97-AF65-F5344CB8AC3E}">
        <p14:creationId xmlns:p14="http://schemas.microsoft.com/office/powerpoint/2010/main" val="144883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critical reading?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Absorbing/Understanding</a:t>
            </a:r>
          </a:p>
          <a:p>
            <a:r>
              <a:rPr lang="en-US" dirty="0"/>
              <a:t>What is the text communicating?</a:t>
            </a:r>
          </a:p>
          <a:p>
            <a:r>
              <a:rPr lang="en-US" dirty="0"/>
              <a:t>Taking for granted the text is right?</a:t>
            </a:r>
          </a:p>
          <a:p>
            <a:r>
              <a:rPr lang="en-US" dirty="0"/>
              <a:t>Restating/Summarizing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Critical reading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Analyzing/Interpreting/Evaluating</a:t>
            </a:r>
          </a:p>
          <a:p>
            <a:r>
              <a:rPr lang="en-US" dirty="0"/>
              <a:t>How does the text work?</a:t>
            </a:r>
          </a:p>
          <a:p>
            <a:r>
              <a:rPr lang="en-US" dirty="0"/>
              <a:t>Arguing against the text</a:t>
            </a:r>
          </a:p>
          <a:p>
            <a:r>
              <a:rPr lang="en-US" dirty="0"/>
              <a:t>Interpreting/Evaluating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1" y="4547937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27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Annotate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Start reading</a:t>
            </a:r>
          </a:p>
          <a:p>
            <a:r>
              <a:rPr lang="en-US" dirty="0"/>
              <a:t>Highlight/underline passages you feel convey the central idea of the text</a:t>
            </a:r>
          </a:p>
          <a:p>
            <a:r>
              <a:rPr lang="en-US" dirty="0"/>
              <a:t>Circle words and phrases you do not understand; look them up in a dictionary; jot down their definition</a:t>
            </a:r>
          </a:p>
          <a:p>
            <a:r>
              <a:rPr lang="en-US" dirty="0"/>
              <a:t>Use symbols: stars, exclamation points, question marks, etc.</a:t>
            </a:r>
          </a:p>
          <a:p>
            <a:r>
              <a:rPr lang="en-US" dirty="0"/>
              <a:t>Write a brief summary of the key points of each chapter/section </a:t>
            </a:r>
          </a:p>
        </p:txBody>
      </p:sp>
    </p:spTree>
    <p:extLst>
      <p:ext uri="{BB962C8B-B14F-4D97-AF65-F5344CB8AC3E}">
        <p14:creationId xmlns:p14="http://schemas.microsoft.com/office/powerpoint/2010/main" val="1869135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Annotate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inside of the book cover to note pages where vital information can be found (reverse index)</a:t>
            </a:r>
          </a:p>
          <a:p>
            <a:r>
              <a:rPr lang="en-US" dirty="0"/>
              <a:t>Make at least 3 annotations per page</a:t>
            </a:r>
          </a:p>
          <a:p>
            <a:r>
              <a:rPr lang="en-US" dirty="0"/>
              <a:t>Be consistent</a:t>
            </a:r>
          </a:p>
          <a:p>
            <a:r>
              <a:rPr lang="en-US" dirty="0"/>
              <a:t>Resist the urge to highlight everything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3352800"/>
            <a:ext cx="487680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805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Read the introduction and conclusion thoroughly.  Can you identify the author’s thesis?</a:t>
            </a:r>
          </a:p>
          <a:p>
            <a:r>
              <a:rPr lang="en-US" sz="3200" dirty="0"/>
              <a:t>What is each paragraph’s topic sentence?</a:t>
            </a:r>
          </a:p>
          <a:p>
            <a:r>
              <a:rPr lang="en-US" sz="3200" dirty="0"/>
              <a:t>Identity the form of the book (How many chapters?  What are their titles?  What language is being used?  What tone?)</a:t>
            </a:r>
          </a:p>
        </p:txBody>
      </p:sp>
    </p:spTree>
    <p:extLst>
      <p:ext uri="{BB962C8B-B14F-4D97-AF65-F5344CB8AC3E}">
        <p14:creationId xmlns:p14="http://schemas.microsoft.com/office/powerpoint/2010/main" val="3140314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4013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There are three steps in the process of reading critically</a:t>
            </a:r>
          </a:p>
          <a:p>
            <a:pPr marL="780658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Step 1: Analysis</a:t>
            </a:r>
          </a:p>
          <a:p>
            <a:pPr marL="1207304" lvl="3" indent="-342900">
              <a:buFont typeface="Arial" panose="020B0604020202020204" pitchFamily="34" charset="0"/>
              <a:buChar char="•"/>
            </a:pPr>
            <a:r>
              <a:rPr lang="en-US" sz="2400" dirty="0"/>
              <a:t>The act of discovering patterns within a text.</a:t>
            </a:r>
          </a:p>
          <a:p>
            <a:pPr marL="780658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Step 2: Interpretation</a:t>
            </a:r>
          </a:p>
          <a:p>
            <a:pPr marL="1207304" lvl="3" indent="-342900">
              <a:buFont typeface="Arial" panose="020B0604020202020204" pitchFamily="34" charset="0"/>
              <a:buChar char="•"/>
            </a:pPr>
            <a:r>
              <a:rPr lang="en-US" sz="2400" dirty="0"/>
              <a:t>The act of applying meaning to the patterns uncovered.</a:t>
            </a:r>
          </a:p>
          <a:p>
            <a:pPr marL="780658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Step 3: Evaluation</a:t>
            </a:r>
          </a:p>
          <a:p>
            <a:pPr marL="1207304" lvl="3" indent="-342900">
              <a:buFont typeface="Arial" panose="020B0604020202020204" pitchFamily="34" charset="0"/>
              <a:buChar char="•"/>
            </a:pPr>
            <a:r>
              <a:rPr lang="en-US" sz="2400" dirty="0"/>
              <a:t>The act of judging the text as a whole.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4038600"/>
            <a:ext cx="464820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797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790023"/>
            <a:ext cx="10113645" cy="822960"/>
          </a:xfrm>
        </p:spPr>
        <p:txBody>
          <a:bodyPr/>
          <a:lstStyle/>
          <a:p>
            <a:r>
              <a:rPr lang="en-US" u="sng" dirty="0"/>
              <a:t>Newsflash</a:t>
            </a:r>
            <a:r>
              <a:rPr lang="en-US" dirty="0"/>
              <a:t>: You are not the focus of your paper. The assignment is your focus. Your only job is to write what is relevant and what you can support.</a:t>
            </a:r>
          </a:p>
        </p:txBody>
      </p:sp>
      <p:pic>
        <p:nvPicPr>
          <p:cNvPr id="1028" name="Picture 4" descr="http://image.shutterstock.com/display_pic_with_logo/778168/108745610/stock-photo-freedom-of-speech-text-crossed-over-in-red-and-in-focus-surrounding-text-out-of-focus-with-zoom-108745610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664" b="24664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31993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7B6E2-9186-554A-AD6A-1A1154D94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BFC32-9E8E-DA43-AB1D-7A349B4F1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 to ask during your analysis</a:t>
            </a:r>
          </a:p>
          <a:p>
            <a:pPr lvl="1"/>
            <a:r>
              <a:rPr lang="en-US" sz="2000" dirty="0"/>
              <a:t>What is the text’s thesis?</a:t>
            </a:r>
          </a:p>
          <a:p>
            <a:pPr lvl="1"/>
            <a:r>
              <a:rPr lang="en-US" sz="2000" dirty="0"/>
              <a:t>What are the support points for the author’s thesis?</a:t>
            </a:r>
          </a:p>
          <a:p>
            <a:pPr lvl="1"/>
            <a:r>
              <a:rPr lang="en-US" sz="2000" dirty="0"/>
              <a:t>What is the author’s evidence to prove their support?</a:t>
            </a:r>
          </a:p>
          <a:p>
            <a:pPr lvl="1"/>
            <a:r>
              <a:rPr lang="en-US" sz="2000" dirty="0"/>
              <a:t>What kind of persuasion is the author utilizing?</a:t>
            </a:r>
          </a:p>
          <a:p>
            <a:pPr lvl="2"/>
            <a:r>
              <a:rPr lang="en-US" sz="2000" dirty="0"/>
              <a:t> (pathos, logos, ethos)</a:t>
            </a:r>
          </a:p>
          <a:p>
            <a:pPr lvl="1"/>
            <a:r>
              <a:rPr lang="en-US" sz="2000" dirty="0"/>
              <a:t>What kind of rhetorical strategies are being used? </a:t>
            </a:r>
          </a:p>
          <a:p>
            <a:pPr lvl="2"/>
            <a:r>
              <a:rPr lang="en-US" sz="2000" dirty="0"/>
              <a:t>(definition, explanation, argumentation, narration, etc.)</a:t>
            </a:r>
          </a:p>
          <a:p>
            <a:pPr lvl="1"/>
            <a:r>
              <a:rPr lang="en-US" sz="2000" dirty="0"/>
              <a:t>How is the argument organized? </a:t>
            </a:r>
          </a:p>
          <a:p>
            <a:pPr lvl="2"/>
            <a:r>
              <a:rPr lang="en-US" sz="2000" dirty="0"/>
              <a:t>(chronological, spatial, from cause to effect, from similarity to different, etc.)</a:t>
            </a:r>
          </a:p>
          <a:p>
            <a:pPr lvl="1"/>
            <a:r>
              <a:rPr lang="en-US" sz="2000" dirty="0"/>
              <a:t>What kind of resources are being utilized? </a:t>
            </a:r>
          </a:p>
          <a:p>
            <a:pPr lvl="2"/>
            <a:endParaRPr lang="en-US" sz="2000" dirty="0"/>
          </a:p>
          <a:p>
            <a:pPr marL="384048" lvl="2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30236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C179D-9329-A442-AFC9-3F703E8A3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816EC-CC7D-5843-A5D0-DD7C9FCBE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Questions to ask while interpreting</a:t>
            </a:r>
          </a:p>
          <a:p>
            <a:pPr lvl="1"/>
            <a:r>
              <a:rPr lang="en-US" sz="2800" dirty="0"/>
              <a:t>What types of reasonings are employed?</a:t>
            </a:r>
          </a:p>
          <a:p>
            <a:pPr lvl="2"/>
            <a:r>
              <a:rPr lang="en-US" sz="2800" dirty="0"/>
              <a:t> (historical, political, scientific, psychological, philosophical, etc.)</a:t>
            </a:r>
          </a:p>
          <a:p>
            <a:pPr lvl="1"/>
            <a:r>
              <a:rPr lang="en-US" sz="2800" dirty="0"/>
              <a:t>What kind of theoretical approach is being used?</a:t>
            </a:r>
          </a:p>
          <a:p>
            <a:pPr lvl="1"/>
            <a:r>
              <a:rPr lang="en-US" sz="2800" dirty="0"/>
              <a:t>What is being implied within the text?</a:t>
            </a:r>
          </a:p>
          <a:p>
            <a:pPr lvl="1"/>
            <a:r>
              <a:rPr lang="en-US" sz="2800" dirty="0"/>
              <a:t>What is the text’s perspective? Are there perspectives being ignored?</a:t>
            </a:r>
          </a:p>
          <a:p>
            <a:pPr lvl="1"/>
            <a:r>
              <a:rPr lang="en-US" sz="2800" dirty="0"/>
              <a:t>Is my viewpoint of this text biased?</a:t>
            </a:r>
          </a:p>
        </p:txBody>
      </p:sp>
    </p:spTree>
    <p:extLst>
      <p:ext uri="{BB962C8B-B14F-4D97-AF65-F5344CB8AC3E}">
        <p14:creationId xmlns:p14="http://schemas.microsoft.com/office/powerpoint/2010/main" val="108991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A5C31-83F8-8542-AB1B-D5D31FBB5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95904-BCA3-B843-BFFB-4258A9A91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Questions to ask when evaluating</a:t>
            </a:r>
          </a:p>
          <a:p>
            <a:pPr lvl="1"/>
            <a:r>
              <a:rPr lang="en-US" sz="2800" dirty="0"/>
              <a:t>Is the argument valid?</a:t>
            </a:r>
          </a:p>
          <a:p>
            <a:pPr lvl="1"/>
            <a:r>
              <a:rPr lang="en-US" sz="2800" dirty="0"/>
              <a:t>Are the main points supported?</a:t>
            </a:r>
          </a:p>
          <a:p>
            <a:pPr lvl="1"/>
            <a:r>
              <a:rPr lang="en-US" sz="2800" dirty="0"/>
              <a:t>Are the examples legit?</a:t>
            </a:r>
          </a:p>
          <a:p>
            <a:pPr lvl="1"/>
            <a:r>
              <a:rPr lang="en-US" sz="2800" dirty="0"/>
              <a:t>Are the sources credible?</a:t>
            </a:r>
          </a:p>
          <a:p>
            <a:pPr lvl="1"/>
            <a:r>
              <a:rPr lang="en-US" sz="2800" dirty="0"/>
              <a:t>Is the thesis logically persuading?</a:t>
            </a:r>
          </a:p>
          <a:p>
            <a:pPr lvl="1"/>
            <a:r>
              <a:rPr lang="en-US" sz="2800" dirty="0"/>
              <a:t>Does the argument support the discipline?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2438400"/>
            <a:ext cx="3121152" cy="2164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338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Works Cited and Consulted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Waterloo Student Success Office. (</a:t>
            </a:r>
            <a:r>
              <a:rPr lang="en-US" dirty="0" err="1"/>
              <a:t>n.d.</a:t>
            </a:r>
            <a:r>
              <a:rPr lang="en-US" dirty="0"/>
              <a:t>). </a:t>
            </a:r>
            <a:r>
              <a:rPr lang="en-US" i="1" dirty="0"/>
              <a:t>Read critically</a:t>
            </a:r>
            <a:r>
              <a:rPr lang="en-US" dirty="0"/>
              <a:t>. 	Retrieved from https://uwaterloo.ca/student-	success/sites/</a:t>
            </a:r>
            <a:r>
              <a:rPr lang="en-US" dirty="0" err="1"/>
              <a:t>ca.student</a:t>
            </a:r>
            <a:r>
              <a:rPr lang="en-US" dirty="0"/>
              <a:t>-	success/files/uploads/files/TipSheet_ReadCritically.pdf</a:t>
            </a:r>
          </a:p>
        </p:txBody>
      </p:sp>
    </p:spTree>
    <p:extLst>
      <p:ext uri="{BB962C8B-B14F-4D97-AF65-F5344CB8AC3E}">
        <p14:creationId xmlns:p14="http://schemas.microsoft.com/office/powerpoint/2010/main" val="1286421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6200"/>
            <a:ext cx="8229600" cy="1143000"/>
          </a:xfrm>
          <a:noFill/>
          <a:ln/>
        </p:spPr>
        <p:txBody>
          <a:bodyPr vert="horz" lIns="92075" tIns="46038" rIns="92075" bIns="46038" rtlCol="0" anchor="b">
            <a:normAutofit/>
          </a:bodyPr>
          <a:lstStyle/>
          <a:p>
            <a:r>
              <a:rPr lang="en-US" b="1" dirty="0"/>
              <a:t>The Writing Process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867400" y="1096962"/>
            <a:ext cx="4572000" cy="5562600"/>
          </a:xfrm>
          <a:noFill/>
          <a:ln/>
        </p:spPr>
        <p:txBody>
          <a:bodyPr vert="horz" lIns="92075" tIns="46038" rIns="92075" bIns="46038" rtlCol="0">
            <a:normAutofit fontScale="92500" lnSpcReduction="20000"/>
          </a:bodyPr>
          <a:lstStyle/>
          <a:p>
            <a:pPr marL="457200" indent="-457200">
              <a:buNone/>
            </a:pPr>
            <a:r>
              <a:rPr lang="en-US" sz="3600" b="1" dirty="0"/>
              <a:t>1.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>
                <a:solidFill>
                  <a:schemeClr val="hlink"/>
                </a:solidFill>
              </a:rPr>
              <a:t>Brainstorming (Inventing </a:t>
            </a:r>
            <a:r>
              <a:rPr lang="en-US" sz="3600" b="1" dirty="0"/>
              <a:t>&amp; </a:t>
            </a:r>
            <a:br>
              <a:rPr lang="en-US" sz="3600" b="1" dirty="0"/>
            </a:b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Collecting)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dirty="0"/>
              <a:t>(Prewriting &amp; research)</a:t>
            </a:r>
          </a:p>
          <a:p>
            <a:pPr marL="457200" indent="-457200">
              <a:buNone/>
            </a:pPr>
            <a:r>
              <a:rPr lang="en-US" sz="3600" b="1" dirty="0"/>
              <a:t>2. </a:t>
            </a:r>
            <a:r>
              <a:rPr lang="en-US" sz="3600" b="1" dirty="0">
                <a:solidFill>
                  <a:srgbClr val="FF33CC"/>
                </a:solidFill>
              </a:rPr>
              <a:t>Organizing</a:t>
            </a:r>
            <a:r>
              <a:rPr lang="en-US" sz="3600" b="1" dirty="0">
                <a:solidFill>
                  <a:srgbClr val="FF0066"/>
                </a:solidFill>
              </a:rPr>
              <a:t> 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n-US" dirty="0"/>
              <a:t>(Outlining)</a:t>
            </a:r>
          </a:p>
          <a:p>
            <a:pPr marL="457200" indent="-457200">
              <a:buNone/>
            </a:pPr>
            <a:r>
              <a:rPr lang="en-US" sz="3600" b="1" dirty="0"/>
              <a:t>3.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>
                <a:solidFill>
                  <a:srgbClr val="F87C00"/>
                </a:solidFill>
              </a:rPr>
              <a:t>Drafting</a:t>
            </a:r>
            <a:r>
              <a:rPr lang="en-US" sz="3600" b="1" dirty="0">
                <a:solidFill>
                  <a:srgbClr val="FF9933"/>
                </a:solidFill>
              </a:rPr>
              <a:t> 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n-US" dirty="0"/>
              <a:t>(First time in paragraph form)</a:t>
            </a:r>
          </a:p>
          <a:p>
            <a:pPr marL="457200" indent="-457200">
              <a:buNone/>
            </a:pPr>
            <a:r>
              <a:rPr lang="en-US" sz="3600" b="1" dirty="0"/>
              <a:t>4.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>
                <a:solidFill>
                  <a:srgbClr val="3BF800"/>
                </a:solidFill>
              </a:rPr>
              <a:t>Revising</a:t>
            </a:r>
            <a:r>
              <a:rPr lang="en-US" sz="3600" b="1" dirty="0">
                <a:solidFill>
                  <a:srgbClr val="66FF33"/>
                </a:solidFill>
              </a:rPr>
              <a:t> 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n-US" dirty="0"/>
              <a:t>(Editing: adding, cutting, moving)</a:t>
            </a:r>
          </a:p>
          <a:p>
            <a:pPr marL="457200" indent="-457200">
              <a:buNone/>
            </a:pPr>
            <a:r>
              <a:rPr lang="en-US" sz="3600" b="1" dirty="0"/>
              <a:t>5.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>
                <a:solidFill>
                  <a:srgbClr val="FF0000"/>
                </a:solidFill>
              </a:rPr>
              <a:t>Proofreading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n-US" dirty="0"/>
              <a:t>(Checking grammar, spelling, etc.)</a:t>
            </a:r>
          </a:p>
          <a:p>
            <a:pPr fontAlgn="ctr"/>
            <a:r>
              <a:rPr lang="en-US" sz="800" dirty="0"/>
              <a:t>Finding you focus: The writing process. (</a:t>
            </a:r>
            <a:r>
              <a:rPr lang="en-US" sz="800" dirty="0" err="1"/>
              <a:t>n.d.</a:t>
            </a:r>
            <a:r>
              <a:rPr lang="en-US" sz="800" dirty="0"/>
              <a:t>). Retrieved from https://hcc.instructure.com/courses/41880/files/1959066/download?wrap=1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sz="800" dirty="0"/>
          </a:p>
        </p:txBody>
      </p:sp>
      <p:graphicFrame>
        <p:nvGraphicFramePr>
          <p:cNvPr id="9220" name="Object 4"/>
          <p:cNvGraphicFramePr>
            <a:graphicFrameLocks noGrp="1"/>
          </p:cNvGraphicFramePr>
          <p:nvPr>
            <p:ph type="clipArt" sz="half" idx="2"/>
            <p:extLst>
              <p:ext uri="{D42A27DB-BD31-4B8C-83A1-F6EECF244321}">
                <p14:modId xmlns:p14="http://schemas.microsoft.com/office/powerpoint/2010/main" val="97090572"/>
              </p:ext>
            </p:extLst>
          </p:nvPr>
        </p:nvGraphicFramePr>
        <p:xfrm>
          <a:off x="2057400" y="1905000"/>
          <a:ext cx="3669224" cy="3441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Clip" r:id="rId4" imgW="3660480" imgH="3246120" progId="MS_ClipArt_Gallery.2">
                  <p:embed/>
                </p:oleObj>
              </mc:Choice>
              <mc:Fallback>
                <p:oleObj name="Clip" r:id="rId4" imgW="3660480" imgH="3246120" progId="MS_ClipArt_Gallery.2">
                  <p:embed/>
                  <p:pic>
                    <p:nvPicPr>
                      <p:cNvPr id="922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905000"/>
                        <a:ext cx="3669224" cy="34419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388654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Step One: </a:t>
            </a:r>
            <a:br>
              <a:rPr lang="en-US" dirty="0"/>
            </a:br>
            <a:r>
              <a:rPr lang="en-US" dirty="0"/>
              <a:t>Know and Understand the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1. Read the assignment sheet. Ask your instructor questions if you don’t understand any part of it.</a:t>
            </a:r>
          </a:p>
          <a:p>
            <a:r>
              <a:rPr lang="en-US" sz="2400" dirty="0"/>
              <a:t>2. Questions you should ask:</a:t>
            </a:r>
          </a:p>
          <a:p>
            <a:pPr lvl="1"/>
            <a:r>
              <a:rPr lang="en-US" sz="2400" dirty="0"/>
              <a:t>How long should this assignment be?</a:t>
            </a:r>
          </a:p>
          <a:p>
            <a:pPr lvl="1"/>
            <a:r>
              <a:rPr lang="en-US" sz="2400" dirty="0"/>
              <a:t>How many sources should I use? Also, am I limited in the types of sources I am allowed to use?</a:t>
            </a:r>
          </a:p>
          <a:p>
            <a:pPr lvl="1"/>
            <a:r>
              <a:rPr lang="en-US" sz="2400" dirty="0"/>
              <a:t>What are the formatting requirements (i.e. font, spacing, margins)?</a:t>
            </a:r>
          </a:p>
          <a:p>
            <a:pPr lvl="1"/>
            <a:r>
              <a:rPr lang="en-US" sz="2400" dirty="0"/>
              <a:t>When is the assignment due?</a:t>
            </a:r>
          </a:p>
          <a:p>
            <a:r>
              <a:rPr lang="en-US" sz="2400" dirty="0"/>
              <a:t>3. Determine the purpose of the assignment and how it relates to the themes and objectives of the course.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775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4000" dirty="0"/>
              <a:t>Know your purpose for writing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/>
              <a:t>What is the point you want to make?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4000" dirty="0"/>
              <a:t>This may take research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4000" dirty="0"/>
              <a:t>Be as specific as possible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4000" dirty="0"/>
              <a:t>Only include information that supports the focus</a:t>
            </a:r>
          </a:p>
          <a:p>
            <a:pPr marL="201168" lvl="1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94815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Topic Selection – The Broad 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Determines the direction of your paper.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Generally follows the direction of the topics/theories learned in class.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Determine the Key Factor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There are typically two types of assignments: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i="1" dirty="0"/>
              <a:t>Instructor Directed (Instructor selects the assignment for students)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i="1" dirty="0"/>
              <a:t>Student Directed (</a:t>
            </a:r>
            <a:r>
              <a:rPr lang="en-US" sz="3000" i="1" dirty="0"/>
              <a:t>Students select their own topic)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5496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Instructor Topic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200" dirty="0"/>
              <a:t>When your instructor selects a topic for you, remember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Compose a cohesive essay that flows smoothly from one topic to the next. Do not merely answer questions.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Do not rely on the internet: utilize a variety of print and digital sources.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Do more than present information. Make meaning of the material for your audience.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Meet with your instructor during office hours to gain his/her perspective.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313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Student Topic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Student Topic Selection can be tricky. </a:t>
            </a:r>
          </a:p>
          <a:p>
            <a:pPr marL="0" indent="0">
              <a:buNone/>
            </a:pPr>
            <a:r>
              <a:rPr lang="en-US" sz="3200" dirty="0"/>
              <a:t>Avoid pitfalls by: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000" dirty="0"/>
              <a:t>Researching topics of interest.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000" dirty="0"/>
              <a:t>Focusing on topics that meet the instructor’s requirements.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000" dirty="0"/>
              <a:t>Asking questions when you need assistance.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000" dirty="0"/>
              <a:t>Reviewing your selected topic with your professor before proceeding.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000" dirty="0"/>
              <a:t>Staying away from topics that have been overdone (e.g. abortion, gun control, death penalty, drug legalization)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59951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Step Two: </a:t>
            </a:r>
            <a:br>
              <a:rPr lang="en-US" dirty="0"/>
            </a:br>
            <a:r>
              <a:rPr lang="en-US" dirty="0"/>
              <a:t>Brainstorming/Idea Mapping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Write down all ideas that come to mind that can fulfill the requirements of the paper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Choose a couple of those topics and write down the key points you would use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Choose the topic that interests you most</a:t>
            </a:r>
          </a:p>
        </p:txBody>
      </p:sp>
    </p:spTree>
    <p:extLst>
      <p:ext uri="{BB962C8B-B14F-4D97-AF65-F5344CB8AC3E}">
        <p14:creationId xmlns:p14="http://schemas.microsoft.com/office/powerpoint/2010/main" val="164581636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CA72677B-2F8C-4192-8EBE-D360BE3B20F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36000</TotalTime>
  <Words>1365</Words>
  <Application>Microsoft Office PowerPoint</Application>
  <PresentationFormat>Widescreen</PresentationFormat>
  <Paragraphs>144</Paragraphs>
  <Slides>23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Retrospect</vt:lpstr>
      <vt:lpstr>Clip</vt:lpstr>
      <vt:lpstr>Finding Your Focus</vt:lpstr>
      <vt:lpstr>Newsflash: You are not the focus of your paper. The assignment is your focus. Your only job is to write what is relevant and what you can support.</vt:lpstr>
      <vt:lpstr>The Writing Process</vt:lpstr>
      <vt:lpstr>Step One:  Know and Understand the Assignment</vt:lpstr>
      <vt:lpstr>Purpose</vt:lpstr>
      <vt:lpstr>Topic Selection – The Broad View</vt:lpstr>
      <vt:lpstr>Instructor Topic Selection</vt:lpstr>
      <vt:lpstr>Student Topic Selection</vt:lpstr>
      <vt:lpstr>Step Two:  Brainstorming/Idea Mapping</vt:lpstr>
      <vt:lpstr>Other Methods</vt:lpstr>
      <vt:lpstr>Step Three:  Create an Outline</vt:lpstr>
      <vt:lpstr>Thesis Statement</vt:lpstr>
      <vt:lpstr>Learning to Read Critically</vt:lpstr>
      <vt:lpstr>Purpose</vt:lpstr>
      <vt:lpstr>What is critical reading?</vt:lpstr>
      <vt:lpstr>How to Annotate</vt:lpstr>
      <vt:lpstr>How to Annotate (Cont.)</vt:lpstr>
      <vt:lpstr>Strategies</vt:lpstr>
      <vt:lpstr>Process</vt:lpstr>
      <vt:lpstr>Analysis</vt:lpstr>
      <vt:lpstr>Interpretation</vt:lpstr>
      <vt:lpstr>Evaluation</vt:lpstr>
      <vt:lpstr>Works Cited and Consulted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 your focus</dc:title>
  <dc:creator>heather</dc:creator>
  <cp:lastModifiedBy>Wolske, Janet</cp:lastModifiedBy>
  <cp:revision>36</cp:revision>
  <dcterms:created xsi:type="dcterms:W3CDTF">2014-07-15T18:59:08Z</dcterms:created>
  <dcterms:modified xsi:type="dcterms:W3CDTF">2020-09-14T15:45:44Z</dcterms:modified>
</cp:coreProperties>
</file>